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70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81" d="100"/>
          <a:sy n="81" d="100"/>
        </p:scale>
        <p:origin x="108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Наименование ДОО</c:v>
                </c:pt>
              </c:strCache>
            </c:strRef>
          </c:tx>
          <c:invertIfNegative val="0"/>
          <c:cat>
            <c:strRef>
              <c:f>Лист1!$A$2:$A$12</c:f>
              <c:strCache>
                <c:ptCount val="11"/>
                <c:pt idx="0">
                  <c:v>"Счастливый малыш"</c:v>
                </c:pt>
                <c:pt idx="1">
                  <c:v>"Ладушки"</c:v>
                </c:pt>
                <c:pt idx="2">
                  <c:v>"Березка"</c:v>
                </c:pt>
                <c:pt idx="3">
                  <c:v>"Одуванчик"</c:v>
                </c:pt>
                <c:pt idx="4">
                  <c:v>"Солнышко"</c:v>
                </c:pt>
                <c:pt idx="5">
                  <c:v>"Ромашка"</c:v>
                </c:pt>
                <c:pt idx="6">
                  <c:v>"Золотой ключик"</c:v>
                </c:pt>
                <c:pt idx="7">
                  <c:v>"Сказка"</c:v>
                </c:pt>
                <c:pt idx="8">
                  <c:v>"Радуга"</c:v>
                </c:pt>
                <c:pt idx="9">
                  <c:v>"Усадская прогимназия"</c:v>
                </c:pt>
                <c:pt idx="10">
                  <c:v>"Рябинка"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Сумма баллов по ДОО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 w="57150"/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 w="57150"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 w="57150"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c:spPr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 w="57150"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c:spPr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 w="57150"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c:spPr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 w="57150"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c:spPr>
          </c:dPt>
          <c:dPt>
            <c:idx val="5"/>
            <c:invertIfNegative val="0"/>
            <c:bubble3D val="0"/>
            <c:spPr>
              <a:solidFill>
                <a:srgbClr val="FFFF00"/>
              </a:solidFill>
              <a:ln w="57150"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c:spPr>
          </c:dPt>
          <c:dPt>
            <c:idx val="6"/>
            <c:invertIfNegative val="0"/>
            <c:bubble3D val="0"/>
            <c:spPr>
              <a:solidFill>
                <a:srgbClr val="FFFF00"/>
              </a:solidFill>
              <a:ln w="57150"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c:spPr>
          </c:dPt>
          <c:dPt>
            <c:idx val="7"/>
            <c:invertIfNegative val="0"/>
            <c:bubble3D val="0"/>
            <c:spPr>
              <a:solidFill>
                <a:srgbClr val="FFFF00"/>
              </a:solidFill>
              <a:ln w="57150"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c:spPr>
          </c:dPt>
          <c:dPt>
            <c:idx val="8"/>
            <c:invertIfNegative val="0"/>
            <c:bubble3D val="0"/>
            <c:spPr>
              <a:solidFill>
                <a:srgbClr val="FFFF00"/>
              </a:solidFill>
              <a:ln w="57150"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c:spPr>
          </c:dPt>
          <c:dPt>
            <c:idx val="9"/>
            <c:invertIfNegative val="0"/>
            <c:bubble3D val="0"/>
            <c:spPr>
              <a:solidFill>
                <a:srgbClr val="FFFF00"/>
              </a:solidFill>
              <a:ln w="57150"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c:spPr>
          </c:dPt>
          <c:dPt>
            <c:idx val="10"/>
            <c:invertIfNegative val="0"/>
            <c:bubble3D val="0"/>
            <c:spPr>
              <a:solidFill>
                <a:srgbClr val="FFFF00"/>
              </a:solidFill>
              <a:ln w="57150"/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c:spPr>
          </c:dPt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"Счастливый малыш"</c:v>
                </c:pt>
                <c:pt idx="1">
                  <c:v>"Ладушки"</c:v>
                </c:pt>
                <c:pt idx="2">
                  <c:v>"Березка"</c:v>
                </c:pt>
                <c:pt idx="3">
                  <c:v>"Одуванчик"</c:v>
                </c:pt>
                <c:pt idx="4">
                  <c:v>"Солнышко"</c:v>
                </c:pt>
                <c:pt idx="5">
                  <c:v>"Ромашка"</c:v>
                </c:pt>
                <c:pt idx="6">
                  <c:v>"Золотой ключик"</c:v>
                </c:pt>
                <c:pt idx="7">
                  <c:v>"Сказка"</c:v>
                </c:pt>
                <c:pt idx="8">
                  <c:v>"Радуга"</c:v>
                </c:pt>
                <c:pt idx="9">
                  <c:v>"Усадская прогимназия"</c:v>
                </c:pt>
                <c:pt idx="10">
                  <c:v>"Рябинка"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107.2</c:v>
                </c:pt>
                <c:pt idx="1">
                  <c:v>102.2</c:v>
                </c:pt>
                <c:pt idx="2">
                  <c:v>100.2</c:v>
                </c:pt>
                <c:pt idx="3">
                  <c:v>97.2</c:v>
                </c:pt>
                <c:pt idx="4">
                  <c:v>88.2</c:v>
                </c:pt>
                <c:pt idx="5">
                  <c:v>88.2</c:v>
                </c:pt>
                <c:pt idx="6">
                  <c:v>86.2</c:v>
                </c:pt>
                <c:pt idx="7">
                  <c:v>85.54</c:v>
                </c:pt>
                <c:pt idx="8">
                  <c:v>82.53</c:v>
                </c:pt>
                <c:pt idx="9">
                  <c:v>79.7</c:v>
                </c:pt>
                <c:pt idx="10">
                  <c:v>78.77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Kr (коэффициэнт рейтинга)</c:v>
                </c:pt>
              </c:strCache>
            </c:strRef>
          </c:tx>
          <c:invertIfNegative val="0"/>
          <c:cat>
            <c:strRef>
              <c:f>Лист1!$A$2:$A$12</c:f>
              <c:strCache>
                <c:ptCount val="11"/>
                <c:pt idx="0">
                  <c:v>"Счастливый малыш"</c:v>
                </c:pt>
                <c:pt idx="1">
                  <c:v>"Ладушки"</c:v>
                </c:pt>
                <c:pt idx="2">
                  <c:v>"Березка"</c:v>
                </c:pt>
                <c:pt idx="3">
                  <c:v>"Одуванчик"</c:v>
                </c:pt>
                <c:pt idx="4">
                  <c:v>"Солнышко"</c:v>
                </c:pt>
                <c:pt idx="5">
                  <c:v>"Ромашка"</c:v>
                </c:pt>
                <c:pt idx="6">
                  <c:v>"Золотой ключик"</c:v>
                </c:pt>
                <c:pt idx="7">
                  <c:v>"Сказка"</c:v>
                </c:pt>
                <c:pt idx="8">
                  <c:v>"Радуга"</c:v>
                </c:pt>
                <c:pt idx="9">
                  <c:v>"Усадская прогимназия"</c:v>
                </c:pt>
                <c:pt idx="10">
                  <c:v>"Рябинка"</c:v>
                </c:pt>
              </c:strCache>
            </c:strRef>
          </c:cat>
          <c:val>
            <c:numRef>
              <c:f>Лист1!$D$2:$D$12</c:f>
              <c:numCache>
                <c:formatCode>General</c:formatCode>
                <c:ptCount val="11"/>
                <c:pt idx="0">
                  <c:v>1.19</c:v>
                </c:pt>
                <c:pt idx="1">
                  <c:v>1.1399999999999999</c:v>
                </c:pt>
                <c:pt idx="2">
                  <c:v>1.1100000000000001</c:v>
                </c:pt>
                <c:pt idx="3">
                  <c:v>1.08</c:v>
                </c:pt>
                <c:pt idx="4">
                  <c:v>0.98</c:v>
                </c:pt>
                <c:pt idx="5">
                  <c:v>0.96</c:v>
                </c:pt>
                <c:pt idx="6">
                  <c:v>0.96</c:v>
                </c:pt>
                <c:pt idx="7">
                  <c:v>0.95</c:v>
                </c:pt>
                <c:pt idx="8">
                  <c:v>0.92</c:v>
                </c:pt>
                <c:pt idx="9">
                  <c:v>0.88</c:v>
                </c:pt>
                <c:pt idx="10">
                  <c:v>0.87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827136"/>
        <c:axId val="106828312"/>
      </c:barChart>
      <c:catAx>
        <c:axId val="106827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>
                <a:solidFill>
                  <a:srgbClr val="FF0000"/>
                </a:solidFill>
              </a:defRPr>
            </a:pPr>
            <a:endParaRPr lang="ru-RU"/>
          </a:p>
        </c:txPr>
        <c:crossAx val="106828312"/>
        <c:crosses val="autoZero"/>
        <c:auto val="1"/>
        <c:lblAlgn val="ctr"/>
        <c:lblOffset val="100"/>
        <c:noMultiLvlLbl val="0"/>
      </c:catAx>
      <c:valAx>
        <c:axId val="106828312"/>
        <c:scaling>
          <c:orientation val="minMax"/>
          <c:max val="14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06827136"/>
        <c:crosses val="autoZero"/>
        <c:crossBetween val="between"/>
        <c:majorUnit val="10"/>
      </c:valAx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7128508858267717"/>
          <c:y val="7.7133120078740167E-2"/>
          <c:w val="0.26214911417322828"/>
          <c:h val="0.49885875984251976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Наименование ДОО</c:v>
                </c:pt>
              </c:strCache>
            </c:strRef>
          </c:tx>
          <c:invertIfNegative val="0"/>
          <c:cat>
            <c:strRef>
              <c:f>Лист1!$A$2:$A$13</c:f>
              <c:strCache>
                <c:ptCount val="12"/>
                <c:pt idx="0">
                  <c:v>"Солнышко"</c:v>
                </c:pt>
                <c:pt idx="1">
                  <c:v>"Пчёлка"</c:v>
                </c:pt>
                <c:pt idx="2">
                  <c:v>"Алёнушка"</c:v>
                </c:pt>
                <c:pt idx="3">
                  <c:v>"Чишмэкэй"</c:v>
                </c:pt>
                <c:pt idx="4">
                  <c:v>"Умырзая"</c:v>
                </c:pt>
                <c:pt idx="5">
                  <c:v>"Карлыгач"</c:v>
                </c:pt>
                <c:pt idx="6">
                  <c:v>"Теремок"</c:v>
                </c:pt>
                <c:pt idx="7">
                  <c:v>"Милэшкэй"</c:v>
                </c:pt>
                <c:pt idx="8">
                  <c:v>"Ласточка"</c:v>
                </c:pt>
                <c:pt idx="9">
                  <c:v>"Йолдызкай"</c:v>
                </c:pt>
                <c:pt idx="10">
                  <c:v>"Алтынчэч"</c:v>
                </c:pt>
                <c:pt idx="11">
                  <c:v>"Капелька"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Сумма баллов по ДОО</c:v>
                </c:pt>
              </c:strCache>
            </c:strRef>
          </c:tx>
          <c:spPr>
            <a:solidFill>
              <a:srgbClr val="FFFF00"/>
            </a:solidFill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"Солнышко"</c:v>
                </c:pt>
                <c:pt idx="1">
                  <c:v>"Пчёлка"</c:v>
                </c:pt>
                <c:pt idx="2">
                  <c:v>"Алёнушка"</c:v>
                </c:pt>
                <c:pt idx="3">
                  <c:v>"Чишмэкэй"</c:v>
                </c:pt>
                <c:pt idx="4">
                  <c:v>"Умырзая"</c:v>
                </c:pt>
                <c:pt idx="5">
                  <c:v>"Карлыгач"</c:v>
                </c:pt>
                <c:pt idx="6">
                  <c:v>"Теремок"</c:v>
                </c:pt>
                <c:pt idx="7">
                  <c:v>"Милэшкэй"</c:v>
                </c:pt>
                <c:pt idx="8">
                  <c:v>"Ласточка"</c:v>
                </c:pt>
                <c:pt idx="9">
                  <c:v>"Йолдызкай"</c:v>
                </c:pt>
                <c:pt idx="10">
                  <c:v>"Алтынчэч"</c:v>
                </c:pt>
                <c:pt idx="11">
                  <c:v>"Капелька"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71.67</c:v>
                </c:pt>
                <c:pt idx="1">
                  <c:v>70</c:v>
                </c:pt>
                <c:pt idx="2">
                  <c:v>65.33</c:v>
                </c:pt>
                <c:pt idx="3">
                  <c:v>61</c:v>
                </c:pt>
                <c:pt idx="4">
                  <c:v>61</c:v>
                </c:pt>
                <c:pt idx="5">
                  <c:v>60</c:v>
                </c:pt>
                <c:pt idx="6">
                  <c:v>59.33</c:v>
                </c:pt>
                <c:pt idx="7">
                  <c:v>57</c:v>
                </c:pt>
                <c:pt idx="8">
                  <c:v>55.6</c:v>
                </c:pt>
                <c:pt idx="9">
                  <c:v>55</c:v>
                </c:pt>
                <c:pt idx="10">
                  <c:v>55</c:v>
                </c:pt>
                <c:pt idx="11">
                  <c:v>55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Кr (коэффициэнт рейтинга)</c:v>
                </c:pt>
              </c:strCache>
            </c:strRef>
          </c:tx>
          <c:invertIfNegative val="0"/>
          <c:cat>
            <c:strRef>
              <c:f>Лист1!$A$2:$A$13</c:f>
              <c:strCache>
                <c:ptCount val="12"/>
                <c:pt idx="0">
                  <c:v>"Солнышко"</c:v>
                </c:pt>
                <c:pt idx="1">
                  <c:v>"Пчёлка"</c:v>
                </c:pt>
                <c:pt idx="2">
                  <c:v>"Алёнушка"</c:v>
                </c:pt>
                <c:pt idx="3">
                  <c:v>"Чишмэкэй"</c:v>
                </c:pt>
                <c:pt idx="4">
                  <c:v>"Умырзая"</c:v>
                </c:pt>
                <c:pt idx="5">
                  <c:v>"Карлыгач"</c:v>
                </c:pt>
                <c:pt idx="6">
                  <c:v>"Теремок"</c:v>
                </c:pt>
                <c:pt idx="7">
                  <c:v>"Милэшкэй"</c:v>
                </c:pt>
                <c:pt idx="8">
                  <c:v>"Ласточка"</c:v>
                </c:pt>
                <c:pt idx="9">
                  <c:v>"Йолдызкай"</c:v>
                </c:pt>
                <c:pt idx="10">
                  <c:v>"Алтынчэч"</c:v>
                </c:pt>
                <c:pt idx="11">
                  <c:v>"Капелька"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  <c:pt idx="0">
                  <c:v>1.2</c:v>
                </c:pt>
                <c:pt idx="1">
                  <c:v>1.17</c:v>
                </c:pt>
                <c:pt idx="2">
                  <c:v>1.0900000000000001</c:v>
                </c:pt>
                <c:pt idx="3">
                  <c:v>1.02</c:v>
                </c:pt>
                <c:pt idx="4">
                  <c:v>1.02</c:v>
                </c:pt>
                <c:pt idx="5">
                  <c:v>1.01</c:v>
                </c:pt>
                <c:pt idx="6">
                  <c:v>0.99</c:v>
                </c:pt>
                <c:pt idx="7">
                  <c:v>0.95</c:v>
                </c:pt>
                <c:pt idx="8">
                  <c:v>0.93</c:v>
                </c:pt>
                <c:pt idx="9">
                  <c:v>0.92</c:v>
                </c:pt>
                <c:pt idx="10">
                  <c:v>0.92</c:v>
                </c:pt>
                <c:pt idx="11">
                  <c:v>0.92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640928"/>
        <c:axId val="105639360"/>
      </c:barChart>
      <c:catAx>
        <c:axId val="1056409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rgbClr val="FF0000"/>
                </a:solidFill>
              </a:defRPr>
            </a:pPr>
            <a:endParaRPr lang="ru-RU"/>
          </a:p>
        </c:txPr>
        <c:crossAx val="105639360"/>
        <c:crosses val="autoZero"/>
        <c:auto val="1"/>
        <c:lblAlgn val="ctr"/>
        <c:lblOffset val="100"/>
        <c:noMultiLvlLbl val="0"/>
      </c:catAx>
      <c:valAx>
        <c:axId val="105639360"/>
        <c:scaling>
          <c:orientation val="minMax"/>
          <c:max val="11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05640928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2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/>
            </a:pPr>
            <a:endParaRPr lang="ru-RU"/>
          </a:p>
        </c:txPr>
      </c:legendEntry>
      <c:legendEntry>
        <c:idx val="2"/>
        <c:delete val="1"/>
      </c:legendEntry>
      <c:layout>
        <c:manualLayout>
          <c:xMode val="edge"/>
          <c:yMode val="edge"/>
          <c:x val="0.74513626166293401"/>
          <c:y val="0.12919143700787405"/>
          <c:w val="0.20999786573421667"/>
          <c:h val="0.432241879921259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09.08.2017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764704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Дошкольные образовательные организации </a:t>
            </a:r>
            <a:endParaRPr lang="ru-RU" dirty="0" smtClean="0"/>
          </a:p>
          <a:p>
            <a:pPr algn="ctr"/>
            <a:r>
              <a:rPr lang="ru-RU" dirty="0" smtClean="0"/>
              <a:t>(</a:t>
            </a:r>
            <a:r>
              <a:rPr lang="ru-RU" dirty="0" smtClean="0"/>
              <a:t>с количеством групп более трех)</a:t>
            </a:r>
            <a:endParaRPr lang="ru-RU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683568" y="1397000"/>
          <a:ext cx="7848872" cy="4552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620688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Малокомплектные дошкольные образовательные организации </a:t>
            </a:r>
            <a:endParaRPr lang="ru-RU" dirty="0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539552" y="1397000"/>
          <a:ext cx="8208912" cy="4408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81</TotalTime>
  <Words>25</Words>
  <Application>Microsoft Office PowerPoint</Application>
  <PresentationFormat>Экран (4:3)</PresentationFormat>
  <Paragraphs>14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Verdana</vt:lpstr>
      <vt:lpstr>Wingdings 2</vt:lpstr>
      <vt:lpstr>Аспект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Рейтинг дошкольных образовательных организаций - 2016-2017 учебный год   Дошкольные образовательные организации (с количеством групп более трех)</dc:title>
  <dc:creator>Счастливый малыш)</dc:creator>
  <cp:lastModifiedBy>виктория тиханова</cp:lastModifiedBy>
  <cp:revision>31</cp:revision>
  <dcterms:created xsi:type="dcterms:W3CDTF">2017-08-08T11:57:34Z</dcterms:created>
  <dcterms:modified xsi:type="dcterms:W3CDTF">2017-08-09T07:48:55Z</dcterms:modified>
</cp:coreProperties>
</file>